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4"/>
  </p:notesMasterIdLst>
  <p:sldIdLst>
    <p:sldId id="256" r:id="rId3"/>
    <p:sldId id="327" r:id="rId4"/>
    <p:sldId id="257" r:id="rId5"/>
    <p:sldId id="258" r:id="rId6"/>
    <p:sldId id="273" r:id="rId7"/>
    <p:sldId id="259" r:id="rId8"/>
    <p:sldId id="279" r:id="rId9"/>
    <p:sldId id="326" r:id="rId10"/>
    <p:sldId id="276" r:id="rId11"/>
    <p:sldId id="336" r:id="rId12"/>
    <p:sldId id="328" r:id="rId13"/>
    <p:sldId id="337" r:id="rId14"/>
    <p:sldId id="330" r:id="rId15"/>
    <p:sldId id="331" r:id="rId16"/>
    <p:sldId id="332" r:id="rId17"/>
    <p:sldId id="265" r:id="rId18"/>
    <p:sldId id="286" r:id="rId19"/>
    <p:sldId id="334" r:id="rId20"/>
    <p:sldId id="338" r:id="rId21"/>
    <p:sldId id="329" r:id="rId22"/>
    <p:sldId id="335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DE40-AA7E-4629-A543-62E83C67641D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074A8-E05C-4C59-843B-C64BFD6CB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0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Very </a:t>
            </a:r>
            <a:r>
              <a:rPr lang="de-AT" dirty="0" err="1"/>
              <a:t>basic</a:t>
            </a:r>
            <a:r>
              <a:rPr lang="de-A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sample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proteins</a:t>
            </a:r>
            <a:r>
              <a:rPr lang="de-AT" dirty="0"/>
              <a:t> in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crosslinker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digest</a:t>
            </a:r>
            <a:r>
              <a:rPr lang="de-AT" dirty="0"/>
              <a:t>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theses</a:t>
            </a:r>
            <a:r>
              <a:rPr lang="de-AT" dirty="0"/>
              <a:t> </a:t>
            </a:r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</a:t>
            </a:r>
            <a:r>
              <a:rPr lang="de-AT" dirty="0"/>
              <a:t> </a:t>
            </a:r>
            <a:r>
              <a:rPr lang="de-AT" dirty="0" err="1"/>
              <a:t>called</a:t>
            </a:r>
            <a:r>
              <a:rPr lang="de-AT" dirty="0"/>
              <a:t> </a:t>
            </a:r>
            <a:r>
              <a:rPr lang="de-AT" dirty="0" err="1"/>
              <a:t>alpha</a:t>
            </a:r>
            <a:r>
              <a:rPr lang="de-AT" dirty="0"/>
              <a:t> and </a:t>
            </a:r>
            <a:r>
              <a:rPr lang="de-AT" dirty="0" err="1"/>
              <a:t>beta</a:t>
            </a:r>
            <a:r>
              <a:rPr lang="de-AT" dirty="0"/>
              <a:t> </a:t>
            </a:r>
            <a:r>
              <a:rPr lang="de-AT" dirty="0" err="1"/>
              <a:t>peptide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analyzed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96B92-2939-4737-8CD8-0E3AC2047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DF8-81AB-0FC4-CB0E-8AFAE061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80E53-A274-5FA0-4FFE-97B42A9A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A3A4-609F-9022-4CCE-F5AC03CD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286A-C19B-269B-2AAD-E821BFFA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E03B-C640-8F5C-4707-FA0B67FB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854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6A-7E76-DCEE-0302-D908166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46FA-CF78-EA02-9239-BF568067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B19B6-30C3-720F-1FA3-91570D87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4855-093F-EB3C-E671-38AD20D7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3575D-7AF6-A0D3-5ED4-D5641B1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79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59D9-2417-A0B1-E21C-C2DAB71A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52BC-530C-B752-75DE-943DD206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BECB-1D62-BEC3-7C22-BE2A4FC8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EF3D-029C-D0AE-D47E-5F5C6B4A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9F0-4CBB-1DEC-61B3-B52B23F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57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4095-4FA6-28B4-2B3D-F8F1981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8CE0-7AF5-1295-2FE0-CC2F9AA80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D599-7716-6FE0-694E-498E40E8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FD908-C0A6-6CB4-C166-73C80BE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24E8-11B8-2DD0-C555-408876D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F9673-CEDA-003A-AD19-520CC246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553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430E-FE57-D33F-38FB-7D338998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6FCB-E43A-A1EC-2327-A3D68FBB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22AC-187B-4D34-1BB6-FB2EB97C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81531-6E60-4939-4164-05EA9036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BD3EA-713A-FA04-3F12-FE0CD415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26573-30DC-A1CA-0189-872AE44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38A9B-1634-255C-7AF5-5AA7AC6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F0DDE-372B-482B-1A02-E5952EC1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571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9B42-F4C0-18EC-1CCB-030FEB0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B5D3A-F688-EAF8-770C-CADC58F0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B13AA-C70D-2F3D-FD35-99D94331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6848F-71E1-A9BB-C89D-843046EB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7141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05D12-3633-6BEF-2863-C279480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EEE33-44C0-03B9-0C6D-5528507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759E-A6A8-93C9-771D-D29A146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16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B971-699A-2D2F-B10E-09D08D4B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561F-72AD-AFD0-CCB3-736347F92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170B9-4FF9-0C7C-621C-523B2AED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D3C8-610C-0A40-D14C-DF41026C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C6E1-09CA-BD95-EAF8-C2B92438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C45-204E-D156-FB0A-5BF84B6A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18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B7BD-3E3E-401B-DC9D-F9552DDB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2380B-E00D-E024-CD24-2E1C0FB16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F761D-5A2D-8CFD-7620-2308BFBAD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9ADD-220E-44CC-DBD1-B4899E9F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C675E-EAC2-0775-3F82-394CF05C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3FEF-188D-280F-9C3C-244A8D19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128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1DAC-2F3F-701E-ECED-C2B86E36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DD2-14FB-4D51-3F94-F56AF808C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0E08-F85A-D4E6-DAD3-7A261919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18B6-B05F-6E6A-6767-AF0CB943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6AE6-402D-BD56-EEEF-94BD2B93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662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15778-040A-6561-FB12-B1F8B05DE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6DBF2-0B09-DF91-2977-5D89B26A3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1326-89A9-D737-2232-9CA8987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B196B-1C90-9389-68FF-35577750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E6787-B532-1164-5AFF-90129B49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099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A6255-F8FE-69E4-6687-21E6F679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ED6A-27B8-A66B-CB3D-2EB6D979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CDA4-B3F3-B786-5DBD-F1D0E7C6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3DCA-E9A9-7A60-E372-A8483C9E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13E-AE2A-5150-E208-F0E6A89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17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electronic device with a black background&#10;&#10;Description automatically generated">
            <a:extLst>
              <a:ext uri="{FF2B5EF4-FFF2-40B4-BE49-F238E27FC236}">
                <a16:creationId xmlns:a16="http://schemas.microsoft.com/office/drawing/2014/main" id="{E0DE7DAC-BAB8-C8F6-414B-5BAD2D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832-4F82-C0E6-90E7-949B03BE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650"/>
            <a:ext cx="9144000" cy="2387600"/>
          </a:xfrm>
        </p:spPr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Solving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DB8-E06F-C752-5A73-E3688DE14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4092"/>
            <a:ext cx="9144000" cy="1655762"/>
          </a:xfrm>
        </p:spPr>
        <p:txBody>
          <a:bodyPr/>
          <a:lstStyle/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alternative title: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Proteome-wide Non-Cleavable Crosslink Identification Using Sparse Matrix Multiplication with MS Annika 3.0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Micha Birklbauer, September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D4EED-020D-F152-B0DF-D20F970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49" y="-135868"/>
            <a:ext cx="2437301" cy="2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DEFBE-EB1A-681D-061B-06C7E700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Beveridge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PXD014337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DSS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A598-863B-E942-FDA8-C35544C2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D6751D-6541-A9FE-D22F-9F29DCCA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0C12-C168-FAF6-814E-9E240F25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Real Test: Large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-Wide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0E68-1F2D-8C43-068A-4BB07652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nuclei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Samples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DSG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abundant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3000)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full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using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sequences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available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UniProt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26 000)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Validated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1% FDR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xiFDR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48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B6B47B-C424-9FBA-D45B-14A94AD2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62" y="0"/>
            <a:ext cx="10299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86DAF-E163-10DC-D6E9-5005A251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9" y="145972"/>
            <a:ext cx="6231824" cy="6566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980E-4E43-8DED-883E-AA456FBC2CD5}"/>
              </a:ext>
            </a:extLst>
          </p:cNvPr>
          <p:cNvSpPr txBox="1"/>
          <p:nvPr/>
        </p:nvSpPr>
        <p:spPr>
          <a:xfrm>
            <a:off x="7588498" y="2736502"/>
            <a:ext cx="3610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Refined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Box C/D RNP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endParaRPr lang="en-US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28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EE942C-99D4-5B2A-C9E2-7F4CDF3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C9929-7ABC-AE8C-5C64-B6F31E26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MS Annika 3.0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tackle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super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commodity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hardware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will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Perform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previously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unfeasible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Re-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published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bigger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potentially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uncovering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biological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transferable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F3B-4427-89AF-87DA-53347173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ED3E8E-6C42-3782-E888-193A13B7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EA6AD-38B0-B652-18F0-406A7CE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E156D-CE95-B906-0768-673DD70DA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0905"/>
            <a:ext cx="5181600" cy="4351338"/>
          </a:xfrm>
        </p:spPr>
        <p:txBody>
          <a:bodyPr>
            <a:normAutofit/>
          </a:bodyPr>
          <a:lstStyle/>
          <a:p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Fränze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Müller, Sowmya Geetha, Manuel Matzinger &amp; Karl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Mechtler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Viktoria Dorfer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FWF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The Eigen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😊</a:t>
            </a:r>
          </a:p>
        </p:txBody>
      </p:sp>
      <p:pic>
        <p:nvPicPr>
          <p:cNvPr id="9" name="Content Placeholder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E974465-479F-54E2-47E2-79D168AB34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9477"/>
            <a:ext cx="5181600" cy="3910812"/>
          </a:xfrm>
          <a:ln w="38100">
            <a:solidFill>
              <a:schemeClr val="tx1"/>
            </a:solidFill>
          </a:ln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151C-0B1F-847D-ACFC-3E05498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2" descr="D:\reps\Glucostar\docs\publications\2015\ISMB\Borgmann et al\Poster\img\Fh.jpg">
            <a:extLst>
              <a:ext uri="{FF2B5EF4-FFF2-40B4-BE49-F238E27FC236}">
                <a16:creationId xmlns:a16="http://schemas.microsoft.com/office/drawing/2014/main" id="{38ECF768-9D63-EC1F-E046-69DFE983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8" y="8831776"/>
            <a:ext cx="2321157" cy="89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DE71B-B317-9769-C611-3E95ED5D5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7" y="8831776"/>
            <a:ext cx="1479705" cy="895223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2CDAF63-30C2-FA80-F97B-5053CDDBD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85" y="8831776"/>
            <a:ext cx="2851835" cy="8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C97C3-62A9-69DD-C7FA-767F72E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D0AD-0F0E-BC4C-256D-68B6176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appy Season 17 GIF by The Simpsons">
            <a:extLst>
              <a:ext uri="{FF2B5EF4-FFF2-40B4-BE49-F238E27FC236}">
                <a16:creationId xmlns:a16="http://schemas.microsoft.com/office/drawing/2014/main" id="{A02D5B67-D8E0-D089-D450-D4AB11D1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350"/>
            <a:ext cx="3640955" cy="27458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591CD-68F7-A10D-6F17-4C1CAC32936B}"/>
              </a:ext>
            </a:extLst>
          </p:cNvPr>
          <p:cNvSpPr txBox="1"/>
          <p:nvPr/>
        </p:nvSpPr>
        <p:spPr>
          <a:xfrm rot="16200000">
            <a:off x="-312634" y="4223403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A1C8E9C0-B192-EA3F-D584-912FEB72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72" y="1835027"/>
            <a:ext cx="3539210" cy="3539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4DD2E-3DF1-EB44-468D-5F3D1FFEFF2D}"/>
              </a:ext>
            </a:extLst>
          </p:cNvPr>
          <p:cNvSpPr txBox="1"/>
          <p:nvPr/>
        </p:nvSpPr>
        <p:spPr>
          <a:xfrm>
            <a:off x="5501168" y="1373362"/>
            <a:ext cx="208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Pre</a:t>
            </a:r>
            <a:r>
              <a:rPr lang="de-A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-Print: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89363-DBE9-C525-68DF-CEF78D82BC32}"/>
              </a:ext>
            </a:extLst>
          </p:cNvPr>
          <p:cNvSpPr txBox="1"/>
          <p:nvPr/>
        </p:nvSpPr>
        <p:spPr>
          <a:xfrm>
            <a:off x="8610599" y="3312134"/>
            <a:ext cx="3498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MS Annika: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hgb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-bin-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proteomics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b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MSAnnika</a:t>
            </a:r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Contact: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micha.birklbauer@fh-hagenberg.at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github.com/michabirklbauer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michabirklbauer.me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9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1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Matzinger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PXD029252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ADH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6B2-E25B-4A3A-9DD3-3526824D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Introduction: Cross-linking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47DF-D3C5-47E6-86B4-D615041F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167" cy="4351338"/>
          </a:xfrm>
        </p:spPr>
        <p:txBody>
          <a:bodyPr/>
          <a:lstStyle/>
          <a:p>
            <a:r>
              <a:rPr lang="de-AT" dirty="0" err="1"/>
              <a:t>Crosslinker</a:t>
            </a:r>
            <a:r>
              <a:rPr lang="de-AT" dirty="0"/>
              <a:t>: Small </a:t>
            </a:r>
            <a:r>
              <a:rPr lang="de-AT" dirty="0" err="1"/>
              <a:t>molecule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covalently</a:t>
            </a:r>
            <a:r>
              <a:rPr lang="de-AT" dirty="0"/>
              <a:t> links </a:t>
            </a:r>
            <a:r>
              <a:rPr lang="de-AT" dirty="0" err="1"/>
              <a:t>amino</a:t>
            </a:r>
            <a:r>
              <a:rPr lang="de-AT" dirty="0"/>
              <a:t> </a:t>
            </a:r>
            <a:r>
              <a:rPr lang="de-AT" dirty="0" err="1"/>
              <a:t>acids</a:t>
            </a:r>
            <a:r>
              <a:rPr lang="de-AT" dirty="0"/>
              <a:t> in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proteins</a:t>
            </a:r>
            <a:endParaRPr lang="de-AT" dirty="0"/>
          </a:p>
          <a:p>
            <a:r>
              <a:rPr lang="de-AT" dirty="0"/>
              <a:t>Digestion</a:t>
            </a:r>
          </a:p>
          <a:p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fragments</a:t>
            </a:r>
            <a:r>
              <a:rPr lang="de-AT" dirty="0"/>
              <a:t> → </a:t>
            </a:r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 </a:t>
            </a:r>
            <a:r>
              <a:rPr lang="de-AT" dirty="0"/>
              <a:t>and</a:t>
            </a:r>
            <a:r>
              <a:rPr lang="de-AT" dirty="0">
                <a:solidFill>
                  <a:srgbClr val="1168B2"/>
                </a:solidFill>
              </a:rPr>
              <a:t> </a:t>
            </a:r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  <a:p>
            <a:r>
              <a:rPr lang="de-AT" dirty="0" err="1"/>
              <a:t>Analyzed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spectrometry</a:t>
            </a:r>
            <a:endParaRPr lang="de-AT" dirty="0"/>
          </a:p>
          <a:p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analyses</a:t>
            </a:r>
            <a:r>
              <a:rPr lang="de-AT" dirty="0"/>
              <a:t> and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 protein-</a:t>
            </a:r>
            <a:r>
              <a:rPr lang="de-AT" dirty="0" err="1"/>
              <a:t>interaction</a:t>
            </a:r>
            <a:r>
              <a:rPr lang="de-AT" dirty="0"/>
              <a:t> </a:t>
            </a:r>
            <a:r>
              <a:rPr lang="de-AT" dirty="0" err="1"/>
              <a:t>networks</a:t>
            </a:r>
            <a:endParaRPr lang="de-A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032-0D3A-417D-A601-4AF04968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0BFA-D088-4721-AC86-269C9D4E656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45C5E9D-1D39-0107-30B6-C67ACCD148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4163" y="4829725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FAAEB5B-D5D1-87D1-E786-F06783211211}"/>
              </a:ext>
            </a:extLst>
          </p:cNvPr>
          <p:cNvCxnSpPr>
            <a:cxnSpLocks/>
          </p:cNvCxnSpPr>
          <p:nvPr/>
        </p:nvCxnSpPr>
        <p:spPr>
          <a:xfrm>
            <a:off x="7543800" y="1933910"/>
            <a:ext cx="1178454" cy="737104"/>
          </a:xfrm>
          <a:prstGeom prst="curvedConnector3">
            <a:avLst>
              <a:gd name="adj1" fmla="val 273591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FD8A9AC-46B4-AEF6-6625-60BC97089F94}"/>
              </a:ext>
            </a:extLst>
          </p:cNvPr>
          <p:cNvCxnSpPr>
            <a:cxnSpLocks/>
          </p:cNvCxnSpPr>
          <p:nvPr/>
        </p:nvCxnSpPr>
        <p:spPr>
          <a:xfrm>
            <a:off x="9789696" y="2302462"/>
            <a:ext cx="1142997" cy="961972"/>
          </a:xfrm>
          <a:prstGeom prst="curvedConnector3">
            <a:avLst>
              <a:gd name="adj1" fmla="val -162632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D8B057-2084-1BA6-96BB-E0238AC2D207}"/>
              </a:ext>
            </a:extLst>
          </p:cNvPr>
          <p:cNvCxnSpPr>
            <a:cxnSpLocks/>
          </p:cNvCxnSpPr>
          <p:nvPr/>
        </p:nvCxnSpPr>
        <p:spPr>
          <a:xfrm>
            <a:off x="8919411" y="238225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2A080D-C1FA-62DD-5DC4-71F546DB96E8}"/>
              </a:ext>
            </a:extLst>
          </p:cNvPr>
          <p:cNvCxnSpPr>
            <a:cxnSpLocks/>
          </p:cNvCxnSpPr>
          <p:nvPr/>
        </p:nvCxnSpPr>
        <p:spPr>
          <a:xfrm>
            <a:off x="9516980" y="202573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A32763-4AE5-F84A-98A7-1EC4FB012736}"/>
              </a:ext>
            </a:extLst>
          </p:cNvPr>
          <p:cNvCxnSpPr>
            <a:cxnSpLocks/>
          </p:cNvCxnSpPr>
          <p:nvPr/>
        </p:nvCxnSpPr>
        <p:spPr>
          <a:xfrm>
            <a:off x="8108963" y="262102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2A05AB3-FC37-AB78-1C68-727F5F21CFB9}"/>
              </a:ext>
            </a:extLst>
          </p:cNvPr>
          <p:cNvCxnSpPr>
            <a:cxnSpLocks/>
          </p:cNvCxnSpPr>
          <p:nvPr/>
        </p:nvCxnSpPr>
        <p:spPr>
          <a:xfrm>
            <a:off x="10507581" y="217613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7C25DA8-14F7-039B-5DA0-474E6F057EF2}"/>
              </a:ext>
            </a:extLst>
          </p:cNvPr>
          <p:cNvSpPr txBox="1"/>
          <p:nvPr/>
        </p:nvSpPr>
        <p:spPr>
          <a:xfrm>
            <a:off x="7463959" y="1588170"/>
            <a:ext cx="180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1168B2"/>
                </a:solidFill>
              </a:rPr>
              <a:t>Protein A</a:t>
            </a:r>
            <a:endParaRPr lang="en-US" dirty="0">
              <a:solidFill>
                <a:srgbClr val="1168B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D4400-10C9-E349-2786-3FB4F3B056DF}"/>
              </a:ext>
            </a:extLst>
          </p:cNvPr>
          <p:cNvSpPr txBox="1"/>
          <p:nvPr/>
        </p:nvSpPr>
        <p:spPr>
          <a:xfrm>
            <a:off x="10026313" y="3224457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E71224"/>
                </a:solidFill>
              </a:rPr>
              <a:t>Protein B</a:t>
            </a:r>
            <a:endParaRPr lang="en-US" dirty="0">
              <a:solidFill>
                <a:srgbClr val="E71224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E8C565-452D-99FC-611D-D8668DC36021}"/>
              </a:ext>
            </a:extLst>
          </p:cNvPr>
          <p:cNvCxnSpPr/>
          <p:nvPr/>
        </p:nvCxnSpPr>
        <p:spPr>
          <a:xfrm>
            <a:off x="9396664" y="3586472"/>
            <a:ext cx="0" cy="667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AFED49-5479-B126-F757-85C23104CF46}"/>
              </a:ext>
            </a:extLst>
          </p:cNvPr>
          <p:cNvSpPr txBox="1"/>
          <p:nvPr/>
        </p:nvSpPr>
        <p:spPr>
          <a:xfrm>
            <a:off x="8373987" y="3691539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Digestion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1910879-CACA-FD66-4608-1962266A17C4}"/>
              </a:ext>
            </a:extLst>
          </p:cNvPr>
          <p:cNvCxnSpPr>
            <a:cxnSpLocks/>
          </p:cNvCxnSpPr>
          <p:nvPr/>
        </p:nvCxnSpPr>
        <p:spPr>
          <a:xfrm>
            <a:off x="9462834" y="5217308"/>
            <a:ext cx="366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C99C80E0-28FF-6767-1EE3-8B235B14CC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8975" y="4837321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BED134-64B4-D24D-CA28-FB905F3DF1C4}"/>
              </a:ext>
            </a:extLst>
          </p:cNvPr>
          <p:cNvSpPr txBox="1"/>
          <p:nvPr/>
        </p:nvSpPr>
        <p:spPr>
          <a:xfrm>
            <a:off x="7940846" y="4415583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970B50-4742-B147-61C3-D1EC5C530E69}"/>
              </a:ext>
            </a:extLst>
          </p:cNvPr>
          <p:cNvSpPr txBox="1"/>
          <p:nvPr/>
        </p:nvSpPr>
        <p:spPr>
          <a:xfrm>
            <a:off x="10218821" y="5633599"/>
            <a:ext cx="112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3135B7-D4F7-6922-1339-20A2033DA657}"/>
              </a:ext>
            </a:extLst>
          </p:cNvPr>
          <p:cNvCxnSpPr>
            <a:cxnSpLocks/>
          </p:cNvCxnSpPr>
          <p:nvPr/>
        </p:nvCxnSpPr>
        <p:spPr>
          <a:xfrm flipV="1">
            <a:off x="7652847" y="2724916"/>
            <a:ext cx="426198" cy="35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B8B66B6-DEDF-7759-F6EB-FC72C0F93681}"/>
              </a:ext>
            </a:extLst>
          </p:cNvPr>
          <p:cNvSpPr txBox="1"/>
          <p:nvPr/>
        </p:nvSpPr>
        <p:spPr>
          <a:xfrm>
            <a:off x="7045901" y="3023599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Crosslinker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6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8EF09E-0D9F-213B-32BE-133244BD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B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Matrix Encoding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9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5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C812-34C5-7B31-92F1-611F9E02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B272AB-72EC-7C5A-6D3B-24B8CB9B5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962" y="1825625"/>
            <a:ext cx="3825276" cy="3842664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BF75-08A7-1749-DFF5-1733888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535D3-B21C-2894-C793-6315AF545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infer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individual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4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9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378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C55-0CD2-E9CD-BB61-052A283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Considering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combination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peptides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leads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large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search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spaces</a:t>
                </a:r>
                <a:endParaRPr lang="de-AT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Consider a database of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peptides, the number of possible combinations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would be: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big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this can be considered O(n</a:t>
                </a:r>
                <a:r>
                  <a:rPr lang="en-US" baseline="30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361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12F9-B937-8A30-2AEB-A1B34DA81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20 337 p),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trypsin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digest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maximum 3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missed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cleavages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5 – 30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2 749 058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3 778 661 318 211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Total = 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481E-ACDF-3CA9-BC0F-9FF6971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54FB-AE5B-D0C1-CE06-FA8FF22C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54.98676 TB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EFF49-F99D-59CB-23B7-DA4BE703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roughly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fit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-level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enough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3.5“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floppy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Linz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Vienna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78B34F-B949-34A7-D6E2-D048F693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530AC-08BA-EF6E-A65A-7467B0E39C36}"/>
              </a:ext>
            </a:extLst>
          </p:cNvPr>
          <p:cNvGrpSpPr/>
          <p:nvPr/>
        </p:nvGrpSpPr>
        <p:grpSpPr>
          <a:xfrm>
            <a:off x="6229845" y="1364520"/>
            <a:ext cx="2838709" cy="1800713"/>
            <a:chOff x="9996861" y="4966067"/>
            <a:chExt cx="2196124" cy="139309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2876D6E-242B-E706-5BE3-F459AA519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92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BC5FD9F-46C8-8702-3EC1-085680C5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376" y="4966067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959BA20-29D6-1DA7-37DC-6653EBC9F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861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D97B1C-14E6-CC01-144E-69E1083F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675515"/>
            <a:ext cx="5181600" cy="2493033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3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45F-31B5-3279-E375-2CFD68F9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Tackling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D4B7-62B7-2624-8A8A-63767D69C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different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Cry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Speeding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so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C75C-836E-16B9-6E2B-3F0DCD4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itting at a computer with a stream of water coming out of her face&#10;&#10;Description automatically generated">
            <a:extLst>
              <a:ext uri="{FF2B5EF4-FFF2-40B4-BE49-F238E27FC236}">
                <a16:creationId xmlns:a16="http://schemas.microsoft.com/office/drawing/2014/main" id="{A80B3CE4-A323-BA1A-A323-6390A543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7" y="1825625"/>
            <a:ext cx="2812266" cy="339167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F6B8E-7104-CC22-28C0-00DD7D004D53}"/>
              </a:ext>
            </a:extLst>
          </p:cNvPr>
          <p:cNvSpPr txBox="1"/>
          <p:nvPr/>
        </p:nvSpPr>
        <p:spPr>
          <a:xfrm rot="16200000">
            <a:off x="6206033" y="4066469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0D35-E8E9-5508-536A-056FF8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1B0BF-1258-7E20-6F38-7E7681033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Limits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approximate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Encoding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vectors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Scoring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purely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addition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multiplication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Adhering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SIMD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paradigm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7EE96D5E-B3CA-FCE9-C27E-DDFDC8D6A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191"/>
            <a:ext cx="5181600" cy="3664205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2C381-F54D-25E5-FBCB-9326A15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C4B-17B8-079D-9B83-629A078E2F51}"/>
              </a:ext>
            </a:extLst>
          </p:cNvPr>
          <p:cNvSpPr txBox="1"/>
          <p:nvPr/>
        </p:nvSpPr>
        <p:spPr>
          <a:xfrm>
            <a:off x="380724" y="1989775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mass spectra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54CB-998C-F027-2512-282141E87503}"/>
              </a:ext>
            </a:extLst>
          </p:cNvPr>
          <p:cNvSpPr txBox="1"/>
          <p:nvPr/>
        </p:nvSpPr>
        <p:spPr>
          <a:xfrm>
            <a:off x="380724" y="39309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protein database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3CC8F-F032-FB93-52C5-F29529F2FDF9}"/>
              </a:ext>
            </a:extLst>
          </p:cNvPr>
          <p:cNvSpPr txBox="1"/>
          <p:nvPr/>
        </p:nvSpPr>
        <p:spPr>
          <a:xfrm>
            <a:off x="380724" y="58774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crosslinker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AEE82-5844-F869-F66A-DC88DC8DFC75}"/>
              </a:ext>
            </a:extLst>
          </p:cNvPr>
          <p:cNvSpPr/>
          <p:nvPr/>
        </p:nvSpPr>
        <p:spPr>
          <a:xfrm>
            <a:off x="244337" y="1914090"/>
            <a:ext cx="2165350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29F7C-3346-8E6D-E8EF-88738894F8B9}"/>
              </a:ext>
            </a:extLst>
          </p:cNvPr>
          <p:cNvSpPr txBox="1"/>
          <p:nvPr/>
        </p:nvSpPr>
        <p:spPr>
          <a:xfrm>
            <a:off x="244337" y="1582601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C34A2-03E0-B03B-6E76-9F21DC612ED0}"/>
              </a:ext>
            </a:extLst>
          </p:cNvPr>
          <p:cNvSpPr/>
          <p:nvPr/>
        </p:nvSpPr>
        <p:spPr>
          <a:xfrm>
            <a:off x="3170883" y="2935529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164A-0AE8-F4F7-2331-0E6FE6718EF3}"/>
              </a:ext>
            </a:extLst>
          </p:cNvPr>
          <p:cNvSpPr/>
          <p:nvPr/>
        </p:nvSpPr>
        <p:spPr>
          <a:xfrm>
            <a:off x="3393133" y="2935528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A921D-80B6-40CA-CA1C-773E12217A5A}"/>
              </a:ext>
            </a:extLst>
          </p:cNvPr>
          <p:cNvSpPr/>
          <p:nvPr/>
        </p:nvSpPr>
        <p:spPr>
          <a:xfrm>
            <a:off x="3615383" y="2935527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C74C5-EC4E-7581-0277-A1D10DC53F64}"/>
              </a:ext>
            </a:extLst>
          </p:cNvPr>
          <p:cNvSpPr/>
          <p:nvPr/>
        </p:nvSpPr>
        <p:spPr>
          <a:xfrm>
            <a:off x="3837633" y="2935526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6333-4274-6992-136B-0B1615AFFF44}"/>
              </a:ext>
            </a:extLst>
          </p:cNvPr>
          <p:cNvSpPr/>
          <p:nvPr/>
        </p:nvSpPr>
        <p:spPr>
          <a:xfrm>
            <a:off x="4059883" y="293552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561B7-3CD3-34B8-DA6C-FFD791113741}"/>
              </a:ext>
            </a:extLst>
          </p:cNvPr>
          <p:cNvSpPr/>
          <p:nvPr/>
        </p:nvSpPr>
        <p:spPr>
          <a:xfrm>
            <a:off x="4282133" y="293552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7BAFA-0004-9789-070B-A87D8F8EBE6C}"/>
              </a:ext>
            </a:extLst>
          </p:cNvPr>
          <p:cNvCxnSpPr>
            <a:cxnSpLocks/>
          </p:cNvCxnSpPr>
          <p:nvPr/>
        </p:nvCxnSpPr>
        <p:spPr>
          <a:xfrm>
            <a:off x="3170883" y="2614987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749396-0ADE-6AAA-B297-FFB0D7726EE8}"/>
              </a:ext>
            </a:extLst>
          </p:cNvPr>
          <p:cNvCxnSpPr/>
          <p:nvPr/>
        </p:nvCxnSpPr>
        <p:spPr>
          <a:xfrm flipV="1">
            <a:off x="3177233" y="2014779"/>
            <a:ext cx="0" cy="60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8BCF81-8E09-A250-636F-3D2CEA4EEB72}"/>
              </a:ext>
            </a:extLst>
          </p:cNvPr>
          <p:cNvCxnSpPr/>
          <p:nvPr/>
        </p:nvCxnSpPr>
        <p:spPr>
          <a:xfrm flipV="1">
            <a:off x="3504258" y="2355158"/>
            <a:ext cx="0" cy="259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C7DF1-0B80-78B2-F61E-AC4D29388BD0}"/>
              </a:ext>
            </a:extLst>
          </p:cNvPr>
          <p:cNvCxnSpPr/>
          <p:nvPr/>
        </p:nvCxnSpPr>
        <p:spPr>
          <a:xfrm flipV="1">
            <a:off x="3948758" y="2170492"/>
            <a:ext cx="0" cy="444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440FB-34E8-2783-EC90-19A6BC9084BB}"/>
              </a:ext>
            </a:extLst>
          </p:cNvPr>
          <p:cNvCxnSpPr/>
          <p:nvPr/>
        </p:nvCxnSpPr>
        <p:spPr>
          <a:xfrm flipV="1">
            <a:off x="4171008" y="2539824"/>
            <a:ext cx="0" cy="75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07A44-4908-4992-E02E-03E61AE1BE97}"/>
              </a:ext>
            </a:extLst>
          </p:cNvPr>
          <p:cNvCxnSpPr/>
          <p:nvPr/>
        </p:nvCxnSpPr>
        <p:spPr>
          <a:xfrm>
            <a:off x="3837633" y="2671169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95AF3D-E4D8-0E2A-A4D2-E08D77124954}"/>
              </a:ext>
            </a:extLst>
          </p:cNvPr>
          <p:cNvSpPr txBox="1"/>
          <p:nvPr/>
        </p:nvSpPr>
        <p:spPr>
          <a:xfrm>
            <a:off x="4177498" y="2571058"/>
            <a:ext cx="43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m/z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1B2D7-AAD9-AFAF-F3A5-70597EA11010}"/>
              </a:ext>
            </a:extLst>
          </p:cNvPr>
          <p:cNvSpPr txBox="1"/>
          <p:nvPr/>
        </p:nvSpPr>
        <p:spPr>
          <a:xfrm rot="16200000">
            <a:off x="2745205" y="214114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7DAC8-E041-8D3A-AC26-C4056DAFF140}"/>
              </a:ext>
            </a:extLst>
          </p:cNvPr>
          <p:cNvSpPr txBox="1"/>
          <p:nvPr/>
        </p:nvSpPr>
        <p:spPr>
          <a:xfrm>
            <a:off x="3167570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8F6B0B-4931-0E51-D2DB-CDFA2191369D}"/>
              </a:ext>
            </a:extLst>
          </p:cNvPr>
          <p:cNvSpPr txBox="1"/>
          <p:nvPr/>
        </p:nvSpPr>
        <p:spPr>
          <a:xfrm>
            <a:off x="3383467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3BCEE-6F87-775B-5249-9ECF7323EF61}"/>
              </a:ext>
            </a:extLst>
          </p:cNvPr>
          <p:cNvSpPr txBox="1"/>
          <p:nvPr/>
        </p:nvSpPr>
        <p:spPr>
          <a:xfrm>
            <a:off x="3837633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0D01B-2507-AE72-9B0F-5BC64D78D006}"/>
              </a:ext>
            </a:extLst>
          </p:cNvPr>
          <p:cNvSpPr txBox="1"/>
          <p:nvPr/>
        </p:nvSpPr>
        <p:spPr>
          <a:xfrm>
            <a:off x="4053392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705D1-36DA-2004-DEEC-13BC0C242016}"/>
              </a:ext>
            </a:extLst>
          </p:cNvPr>
          <p:cNvSpPr txBox="1"/>
          <p:nvPr/>
        </p:nvSpPr>
        <p:spPr>
          <a:xfrm>
            <a:off x="361206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CDF7DE-71F2-0127-957A-A21C091C2DF2}"/>
              </a:ext>
            </a:extLst>
          </p:cNvPr>
          <p:cNvSpPr txBox="1"/>
          <p:nvPr/>
        </p:nvSpPr>
        <p:spPr>
          <a:xfrm>
            <a:off x="428530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82F54-B2DF-6D92-6C99-EEC6EC4F036E}"/>
              </a:ext>
            </a:extLst>
          </p:cNvPr>
          <p:cNvSpPr/>
          <p:nvPr/>
        </p:nvSpPr>
        <p:spPr>
          <a:xfrm>
            <a:off x="2901267" y="1914091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0E8AA1-FEAB-D8C6-7A12-BF3DAE8C9EA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73300" y="2174441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9B7FCD-A90E-A7E6-39A7-020EC2DEB216}"/>
              </a:ext>
            </a:extLst>
          </p:cNvPr>
          <p:cNvSpPr txBox="1"/>
          <p:nvPr/>
        </p:nvSpPr>
        <p:spPr>
          <a:xfrm>
            <a:off x="2901266" y="1582909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090B4-9F93-9860-A034-E918555E2F10}"/>
              </a:ext>
            </a:extLst>
          </p:cNvPr>
          <p:cNvSpPr/>
          <p:nvPr/>
        </p:nvSpPr>
        <p:spPr>
          <a:xfrm>
            <a:off x="3170883" y="449714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07C189-8957-AE52-FB09-C4366A012E6E}"/>
              </a:ext>
            </a:extLst>
          </p:cNvPr>
          <p:cNvSpPr/>
          <p:nvPr/>
        </p:nvSpPr>
        <p:spPr>
          <a:xfrm>
            <a:off x="3393133" y="449714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94B784-BB7C-D049-74FF-D6811A33C4E2}"/>
              </a:ext>
            </a:extLst>
          </p:cNvPr>
          <p:cNvSpPr/>
          <p:nvPr/>
        </p:nvSpPr>
        <p:spPr>
          <a:xfrm>
            <a:off x="3615383" y="4497143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66EEEC-BD43-B370-BE79-F69D3F98921C}"/>
              </a:ext>
            </a:extLst>
          </p:cNvPr>
          <p:cNvSpPr/>
          <p:nvPr/>
        </p:nvSpPr>
        <p:spPr>
          <a:xfrm>
            <a:off x="3837633" y="4497142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9984E6-E320-C9B6-EB6C-4A5F5CC6646C}"/>
              </a:ext>
            </a:extLst>
          </p:cNvPr>
          <p:cNvSpPr/>
          <p:nvPr/>
        </p:nvSpPr>
        <p:spPr>
          <a:xfrm>
            <a:off x="4059883" y="4497141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AB6F13-04B2-2536-7459-B65347A267C7}"/>
              </a:ext>
            </a:extLst>
          </p:cNvPr>
          <p:cNvSpPr/>
          <p:nvPr/>
        </p:nvSpPr>
        <p:spPr>
          <a:xfrm>
            <a:off x="4282133" y="4497140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115261-72E1-8D83-BDBC-92FBC5D1D30D}"/>
              </a:ext>
            </a:extLst>
          </p:cNvPr>
          <p:cNvCxnSpPr/>
          <p:nvPr/>
        </p:nvCxnSpPr>
        <p:spPr>
          <a:xfrm>
            <a:off x="3837633" y="4232785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EE7B6D0-6D95-5DFB-38F0-3A49C806BABB}"/>
              </a:ext>
            </a:extLst>
          </p:cNvPr>
          <p:cNvSpPr txBox="1"/>
          <p:nvPr/>
        </p:nvSpPr>
        <p:spPr>
          <a:xfrm>
            <a:off x="3167570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DF9C81-C132-7038-2C9C-6F9CC3EB4655}"/>
              </a:ext>
            </a:extLst>
          </p:cNvPr>
          <p:cNvSpPr txBox="1"/>
          <p:nvPr/>
        </p:nvSpPr>
        <p:spPr>
          <a:xfrm>
            <a:off x="3383467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9A39B4-910D-57DC-040F-3D1B3A97E450}"/>
              </a:ext>
            </a:extLst>
          </p:cNvPr>
          <p:cNvSpPr txBox="1"/>
          <p:nvPr/>
        </p:nvSpPr>
        <p:spPr>
          <a:xfrm>
            <a:off x="3837633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77B131-DD54-06FB-55C6-8C6633CF6CF6}"/>
              </a:ext>
            </a:extLst>
          </p:cNvPr>
          <p:cNvSpPr txBox="1"/>
          <p:nvPr/>
        </p:nvSpPr>
        <p:spPr>
          <a:xfrm>
            <a:off x="4053392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26E5B-D4BE-60CA-C603-28D02ECA37B0}"/>
              </a:ext>
            </a:extLst>
          </p:cNvPr>
          <p:cNvSpPr txBox="1"/>
          <p:nvPr/>
        </p:nvSpPr>
        <p:spPr>
          <a:xfrm>
            <a:off x="361206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4C4B05-62D3-1E28-F37E-52B26528E4D4}"/>
              </a:ext>
            </a:extLst>
          </p:cNvPr>
          <p:cNvSpPr txBox="1"/>
          <p:nvPr/>
        </p:nvSpPr>
        <p:spPr>
          <a:xfrm>
            <a:off x="428530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95DD2-E6B4-3506-9B88-929518A304B5}"/>
              </a:ext>
            </a:extLst>
          </p:cNvPr>
          <p:cNvSpPr txBox="1"/>
          <p:nvPr/>
        </p:nvSpPr>
        <p:spPr>
          <a:xfrm>
            <a:off x="3177233" y="3930958"/>
            <a:ext cx="13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E P T I D 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CDF655-C824-2C9D-FD72-A2EF5BDAAF4B}"/>
              </a:ext>
            </a:extLst>
          </p:cNvPr>
          <p:cNvSpPr/>
          <p:nvPr/>
        </p:nvSpPr>
        <p:spPr>
          <a:xfrm>
            <a:off x="2900322" y="3808908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91B97-DD48-7CD7-C41E-FD1D93F3B64E}"/>
              </a:ext>
            </a:extLst>
          </p:cNvPr>
          <p:cNvCxnSpPr>
            <a:cxnSpLocks/>
          </p:cNvCxnSpPr>
          <p:nvPr/>
        </p:nvCxnSpPr>
        <p:spPr>
          <a:xfrm>
            <a:off x="2273300" y="4106753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8B225-04B9-DC85-86C1-9F0D63E5EB3A}"/>
              </a:ext>
            </a:extLst>
          </p:cNvPr>
          <p:cNvCxnSpPr>
            <a:cxnSpLocks/>
          </p:cNvCxnSpPr>
          <p:nvPr/>
        </p:nvCxnSpPr>
        <p:spPr>
          <a:xfrm>
            <a:off x="4753719" y="2632902"/>
            <a:ext cx="105092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69C73B-26C3-7841-ED91-524037602EBC}"/>
              </a:ext>
            </a:extLst>
          </p:cNvPr>
          <p:cNvCxnSpPr>
            <a:cxnSpLocks/>
          </p:cNvCxnSpPr>
          <p:nvPr/>
        </p:nvCxnSpPr>
        <p:spPr>
          <a:xfrm>
            <a:off x="4753719" y="4534069"/>
            <a:ext cx="105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AD082D-C87E-457B-8D91-1B733F55F767}"/>
              </a:ext>
            </a:extLst>
          </p:cNvPr>
          <p:cNvSpPr txBox="1"/>
          <p:nvPr/>
        </p:nvSpPr>
        <p:spPr>
          <a:xfrm>
            <a:off x="4982319" y="3263495"/>
            <a:ext cx="16446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scoring by multiplication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4A5BEC-B068-C17C-BEC9-FF6734277A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804644" y="2632902"/>
            <a:ext cx="0" cy="6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6AF840-DD0F-9F3E-5FC5-B29629E1B6D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5804644" y="3909826"/>
            <a:ext cx="0" cy="62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2CC9EFC-B1F5-C58B-BE89-0698DACC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2" y="1620020"/>
            <a:ext cx="1860545" cy="15049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73EE0AD-35C1-80A9-F0F5-E32D5FDF17CF}"/>
              </a:ext>
            </a:extLst>
          </p:cNvPr>
          <p:cNvSpPr txBox="1"/>
          <p:nvPr/>
        </p:nvSpPr>
        <p:spPr>
          <a:xfrm>
            <a:off x="7029452" y="3124995"/>
            <a:ext cx="186054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potential alpha peptides with MS Amanda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B59C96-2682-C604-B64C-9F2BF3766A35}"/>
              </a:ext>
            </a:extLst>
          </p:cNvPr>
          <p:cNvCxnSpPr>
            <a:stCxn id="76" idx="3"/>
            <a:endCxn id="94" idx="1"/>
          </p:cNvCxnSpPr>
          <p:nvPr/>
        </p:nvCxnSpPr>
        <p:spPr>
          <a:xfrm flipV="1">
            <a:off x="6626969" y="3586660"/>
            <a:ext cx="4024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A012086-6EDC-DBB7-47EC-EF8185AEB424}"/>
              </a:ext>
            </a:extLst>
          </p:cNvPr>
          <p:cNvSpPr txBox="1"/>
          <p:nvPr/>
        </p:nvSpPr>
        <p:spPr>
          <a:xfrm>
            <a:off x="7029452" y="5323460"/>
            <a:ext cx="186054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complimentary beta peptides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E5201-8725-E262-01CC-FF5913D04BB0}"/>
              </a:ext>
            </a:extLst>
          </p:cNvPr>
          <p:cNvSpPr txBox="1"/>
          <p:nvPr/>
        </p:nvSpPr>
        <p:spPr>
          <a:xfrm>
            <a:off x="9503215" y="5046461"/>
            <a:ext cx="2235200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crosslinks from alpha and beta peptides that match precursor mass 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E95B1-A076-CD0D-E8AD-EA0EC5ABE8D5}"/>
              </a:ext>
            </a:extLst>
          </p:cNvPr>
          <p:cNvSpPr/>
          <p:nvPr/>
        </p:nvSpPr>
        <p:spPr>
          <a:xfrm>
            <a:off x="9373484" y="1914090"/>
            <a:ext cx="2494663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ABC5BE-6B0C-4CE0-535A-8B8E015DC563}"/>
              </a:ext>
            </a:extLst>
          </p:cNvPr>
          <p:cNvSpPr txBox="1"/>
          <p:nvPr/>
        </p:nvSpPr>
        <p:spPr>
          <a:xfrm>
            <a:off x="9373484" y="1582601"/>
            <a:ext cx="249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0A8F10-8DCF-89AA-1DEC-628113F211F3}"/>
              </a:ext>
            </a:extLst>
          </p:cNvPr>
          <p:cNvCxnSpPr>
            <a:stCxn id="94" idx="2"/>
            <a:endCxn id="97" idx="0"/>
          </p:cNvCxnSpPr>
          <p:nvPr/>
        </p:nvCxnSpPr>
        <p:spPr>
          <a:xfrm>
            <a:off x="7959723" y="4048325"/>
            <a:ext cx="1" cy="1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DBCC16-0BA8-D6CA-455A-D104DE651151}"/>
              </a:ext>
            </a:extLst>
          </p:cNvPr>
          <p:cNvCxnSpPr>
            <a:stCxn id="8" idx="3"/>
          </p:cNvCxnSpPr>
          <p:nvPr/>
        </p:nvCxnSpPr>
        <p:spPr>
          <a:xfrm>
            <a:off x="2273300" y="6062124"/>
            <a:ext cx="4756152" cy="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44A52671-99C2-C97C-8884-961090216657}"/>
              </a:ext>
            </a:extLst>
          </p:cNvPr>
          <p:cNvGraphicFramePr>
            <a:graphicFrameLocks noGrp="1"/>
          </p:cNvGraphicFramePr>
          <p:nvPr/>
        </p:nvGraphicFramePr>
        <p:xfrm>
          <a:off x="9503215" y="2641210"/>
          <a:ext cx="2235201" cy="15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477717805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27486641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082991576"/>
                    </a:ext>
                  </a:extLst>
                </a:gridCol>
              </a:tblGrid>
              <a:tr h="376244">
                <a:tc>
                  <a:txBody>
                    <a:bodyPr/>
                    <a:lstStyle/>
                    <a:p>
                      <a:r>
                        <a:rPr lang="de-DE" sz="1600" dirty="0"/>
                        <a:t>scan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alpha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beta</a:t>
                      </a:r>
                      <a:endParaRPr lang="de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713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PEPK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TKDE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22794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PKEP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KDET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683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KEPP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TIDK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6961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FF08576-F5DB-2F25-23F0-00B62E984922}"/>
              </a:ext>
            </a:extLst>
          </p:cNvPr>
          <p:cNvCxnSpPr>
            <a:stCxn id="97" idx="3"/>
          </p:cNvCxnSpPr>
          <p:nvPr/>
        </p:nvCxnSpPr>
        <p:spPr>
          <a:xfrm>
            <a:off x="8889995" y="5785125"/>
            <a:ext cx="613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51777FF-7156-8752-E262-48692BA462F2}"/>
              </a:ext>
            </a:extLst>
          </p:cNvPr>
          <p:cNvCxnSpPr/>
          <p:nvPr/>
        </p:nvCxnSpPr>
        <p:spPr>
          <a:xfrm>
            <a:off x="6823820" y="3586660"/>
            <a:ext cx="0" cy="713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1CB808-BB38-D019-6E2B-A444A804B4FF}"/>
              </a:ext>
            </a:extLst>
          </p:cNvPr>
          <p:cNvSpPr txBox="1"/>
          <p:nvPr/>
        </p:nvSpPr>
        <p:spPr>
          <a:xfrm>
            <a:off x="6005888" y="4300290"/>
            <a:ext cx="164464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take highest scoring hits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31A4BC-95A2-41F5-BAFD-0A58F6CC1441}"/>
              </a:ext>
            </a:extLst>
          </p:cNvPr>
          <p:cNvCxnSpPr/>
          <p:nvPr/>
        </p:nvCxnSpPr>
        <p:spPr>
          <a:xfrm>
            <a:off x="2587283" y="4122883"/>
            <a:ext cx="0" cy="13950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FB0E108-7301-19D5-B2D3-44FEC8AC18E6}"/>
              </a:ext>
            </a:extLst>
          </p:cNvPr>
          <p:cNvSpPr txBox="1"/>
          <p:nvPr/>
        </p:nvSpPr>
        <p:spPr>
          <a:xfrm>
            <a:off x="2475601" y="5516711"/>
            <a:ext cx="1954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silico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digestion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89B48-261A-19D0-0283-295728EA5775}"/>
              </a:ext>
            </a:extLst>
          </p:cNvPr>
          <p:cNvSpPr txBox="1"/>
          <p:nvPr/>
        </p:nvSpPr>
        <p:spPr>
          <a:xfrm>
            <a:off x="2900321" y="3475614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E0A9E-0BD4-5582-F302-245682D65B89}"/>
              </a:ext>
            </a:extLst>
          </p:cNvPr>
          <p:cNvSpPr/>
          <p:nvPr/>
        </p:nvSpPr>
        <p:spPr>
          <a:xfrm>
            <a:off x="0" y="1253359"/>
            <a:ext cx="12192000" cy="5604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F648AC-21B0-DB7A-E9E4-CFD978130192}"/>
              </a:ext>
            </a:extLst>
          </p:cNvPr>
          <p:cNvGrpSpPr/>
          <p:nvPr/>
        </p:nvGrpSpPr>
        <p:grpSpPr>
          <a:xfrm>
            <a:off x="2541510" y="14604"/>
            <a:ext cx="7108979" cy="1232229"/>
            <a:chOff x="2878476" y="6423"/>
            <a:chExt cx="7108979" cy="12322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B44E91-A29C-E7EF-A15C-E09B86C5B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76" y="6423"/>
              <a:ext cx="1232229" cy="123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97106F-D738-7C1D-14FB-3C80AB3CAA77}"/>
                </a:ext>
              </a:extLst>
            </p:cNvPr>
            <p:cNvSpPr txBox="1"/>
            <p:nvPr/>
          </p:nvSpPr>
          <p:spPr>
            <a:xfrm>
              <a:off x="4393257" y="68539"/>
              <a:ext cx="5594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MS Annika 3.0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4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571-9255-5547-F1B9-94369DE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B014-D555-A6F0-7F90-53E49EF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Quite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literally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4775-CE46-118A-A180-C207E1B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841</Words>
  <Application>Microsoft Office PowerPoint</Application>
  <PresentationFormat>Widescreen</PresentationFormat>
  <Paragraphs>173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Office Theme</vt:lpstr>
      <vt:lpstr>1_Office Theme</vt:lpstr>
      <vt:lpstr>Solving big problems on small computers</vt:lpstr>
      <vt:lpstr>Introduction: Cross-linking</vt:lpstr>
      <vt:lpstr>The Problem</vt:lpstr>
      <vt:lpstr>The n2 Problem</vt:lpstr>
      <vt:lpstr>54.98676 TB</vt:lpstr>
      <vt:lpstr>Tackling the n2 Problem</vt:lpstr>
      <vt:lpstr>The Idea</vt:lpstr>
      <vt:lpstr>PowerPoint Presentation</vt:lpstr>
      <vt:lpstr>The End Product</vt:lpstr>
      <vt:lpstr>Comparison of MS Annika 3.0 to Other Search Engines</vt:lpstr>
      <vt:lpstr>PowerPoint Presentation</vt:lpstr>
      <vt:lpstr>The Real Test: Large Scale Proteome-Wide Crosslink Identification</vt:lpstr>
      <vt:lpstr>PowerPoint Presentation</vt:lpstr>
      <vt:lpstr>PowerPoint Presentation</vt:lpstr>
      <vt:lpstr>Conclusions</vt:lpstr>
      <vt:lpstr>Acknowledgements</vt:lpstr>
      <vt:lpstr>Discussion</vt:lpstr>
      <vt:lpstr>Appendix A</vt:lpstr>
      <vt:lpstr>Comparison of MS Annika 3.0 to Other Search Engines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big problems on small computers</dc:title>
  <dc:creator>Birklbauer Micha</dc:creator>
  <cp:lastModifiedBy>Birklbauer Micha</cp:lastModifiedBy>
  <cp:revision>58</cp:revision>
  <dcterms:created xsi:type="dcterms:W3CDTF">2024-02-08T12:43:48Z</dcterms:created>
  <dcterms:modified xsi:type="dcterms:W3CDTF">2024-09-12T08:51:13Z</dcterms:modified>
</cp:coreProperties>
</file>